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hsing" charset="0"/>
      <p:regular r:id="rId10"/>
    </p:embeddedFont>
    <p:embeddedFont>
      <p:font typeface="Alegreya" panose="020B0604020202020204" charset="0"/>
      <p:regular r:id="rId11"/>
    </p:embeddedFont>
    <p:embeddedFont>
      <p:font typeface="Alice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lacial Indifference" panose="020B0604020202020204" charset="0"/>
      <p:regular r:id="rId17"/>
    </p:embeddedFont>
    <p:embeddedFont>
      <p:font typeface="Playfair Display" panose="00000500000000000000" pitchFamily="2" charset="0"/>
      <p:regular r:id="rId18"/>
    </p:embeddedFont>
    <p:embeddedFont>
      <p:font typeface="Pluma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2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620685"/>
            <a:ext cx="18288000" cy="1666315"/>
          </a:xfrm>
          <a:prstGeom prst="rect">
            <a:avLst/>
          </a:prstGeom>
          <a:solidFill>
            <a:srgbClr val="C6BDA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873523" y="801744"/>
            <a:ext cx="6190359" cy="90370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55" y="-4534576"/>
            <a:ext cx="6305931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700000">
            <a:off x="4729302" y="7325367"/>
            <a:ext cx="4267621" cy="425695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9993" y="3330084"/>
            <a:ext cx="10841391" cy="483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9"/>
              </a:lnSpc>
            </a:pPr>
            <a:r>
              <a:rPr lang="en-US" sz="13814">
                <a:solidFill>
                  <a:srgbClr val="BEB6AE"/>
                </a:solidFill>
                <a:latin typeface="Ahsing"/>
              </a:rPr>
              <a:t>Araling </a:t>
            </a:r>
          </a:p>
          <a:p>
            <a:pPr algn="ctr">
              <a:lnSpc>
                <a:spcPts val="19339"/>
              </a:lnSpc>
              <a:spcBef>
                <a:spcPct val="0"/>
              </a:spcBef>
            </a:pPr>
            <a:r>
              <a:rPr lang="en-US" sz="13814">
                <a:solidFill>
                  <a:srgbClr val="BEB6AE"/>
                </a:solidFill>
                <a:latin typeface="Ahsing"/>
              </a:rPr>
              <a:t>Panlipunan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484400" y="8654014"/>
            <a:ext cx="7540417" cy="11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sz="3232">
                <a:solidFill>
                  <a:srgbClr val="4E1F24"/>
                </a:solidFill>
                <a:latin typeface="Glacial Indifference"/>
              </a:rPr>
              <a:t>By: Manlapaz, Chynnah</a:t>
            </a:r>
          </a:p>
          <a:p>
            <a:pPr algn="ctr">
              <a:lnSpc>
                <a:spcPts val="4633"/>
              </a:lnSpc>
              <a:spcBef>
                <a:spcPct val="0"/>
              </a:spcBef>
            </a:pPr>
            <a:r>
              <a:rPr lang="en-US" sz="3309">
                <a:solidFill>
                  <a:srgbClr val="4E1F24"/>
                </a:solidFill>
                <a:latin typeface="Glacial Indifference"/>
              </a:rPr>
              <a:t>Protacio, Jamila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04987" y="4512391"/>
            <a:ext cx="8705602" cy="73235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237066">
            <a:off x="-233000" y="2977718"/>
            <a:ext cx="6442305" cy="18682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82489" y="438150"/>
            <a:ext cx="13821955" cy="300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4"/>
              </a:lnSpc>
            </a:pPr>
            <a:r>
              <a:rPr lang="en-US" sz="10127">
                <a:solidFill>
                  <a:srgbClr val="4E1F24"/>
                </a:solidFill>
                <a:latin typeface="Alegreya"/>
              </a:rPr>
              <a:t>Ano ang ating pag</a:t>
            </a:r>
          </a:p>
          <a:p>
            <a:pPr algn="ctr">
              <a:lnSpc>
                <a:spcPts val="7494"/>
              </a:lnSpc>
            </a:pPr>
            <a:endParaRPr lang="en-US" sz="10127">
              <a:solidFill>
                <a:srgbClr val="4E1F24"/>
              </a:solidFill>
              <a:latin typeface="Alegreya"/>
            </a:endParaRPr>
          </a:p>
          <a:p>
            <a:pPr algn="ctr">
              <a:lnSpc>
                <a:spcPts val="7494"/>
              </a:lnSpc>
            </a:pPr>
            <a:r>
              <a:rPr lang="en-US" sz="10127">
                <a:solidFill>
                  <a:srgbClr val="4E1F24"/>
                </a:solidFill>
                <a:latin typeface="Alegreya"/>
              </a:rPr>
              <a:t> uusapan?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77705" y="4038253"/>
            <a:ext cx="8839239" cy="110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787">
                <a:solidFill>
                  <a:srgbClr val="4E1F24"/>
                </a:solidFill>
                <a:latin typeface="Playfair Display"/>
              </a:rPr>
              <a:t>Pag uusapan natin ang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7763" y="6094790"/>
            <a:ext cx="9148333" cy="349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3"/>
              </a:lnSpc>
            </a:pPr>
            <a:r>
              <a:rPr lang="en-US" sz="7025">
                <a:solidFill>
                  <a:srgbClr val="4E1F24"/>
                </a:solidFill>
                <a:latin typeface="Alice"/>
              </a:rPr>
              <a:t>Iba't ibang uri ng estruktura ng pamilihan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93976" y="508071"/>
            <a:ext cx="6305931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77309" y="4766070"/>
            <a:ext cx="5573618" cy="65475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4600" y="1918849"/>
            <a:ext cx="8544162" cy="206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50"/>
              </a:lnSpc>
              <a:spcBef>
                <a:spcPct val="0"/>
              </a:spcBef>
            </a:pPr>
            <a:r>
              <a:rPr lang="en-US" sz="12036">
                <a:solidFill>
                  <a:srgbClr val="FFFFFF"/>
                </a:solidFill>
                <a:latin typeface="Pluma"/>
              </a:rPr>
              <a:t>Oligopolyo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89623" y="80524"/>
            <a:ext cx="7876104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luma"/>
              </a:rPr>
              <a:t>Monopolyo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5040" y="5946760"/>
            <a:ext cx="9077206" cy="339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>
                <a:solidFill>
                  <a:srgbClr val="FFFFFF"/>
                </a:solidFill>
                <a:latin typeface="Pluma"/>
              </a:rPr>
              <a:t>Monopolistikong </a:t>
            </a:r>
          </a:p>
          <a:p>
            <a:pPr algn="ctr">
              <a:lnSpc>
                <a:spcPts val="14838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Pluma"/>
              </a:rPr>
              <a:t>Kompetisyon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4366" y="4515136"/>
            <a:ext cx="12118554" cy="125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6"/>
              </a:lnSpc>
              <a:spcBef>
                <a:spcPct val="0"/>
              </a:spcBef>
            </a:pPr>
            <a:r>
              <a:rPr lang="en-US" sz="9376">
                <a:solidFill>
                  <a:srgbClr val="FFFFFF"/>
                </a:solidFill>
                <a:latin typeface="Pluma"/>
              </a:rPr>
              <a:t>Ganap na kompetisyon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4407" y="9010800"/>
            <a:ext cx="18352407" cy="1276200"/>
          </a:xfrm>
          <a:prstGeom prst="rect">
            <a:avLst/>
          </a:prstGeom>
          <a:solidFill>
            <a:srgbClr val="C6BDA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23925" y="2508736"/>
            <a:ext cx="1964075" cy="7517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96929" y="8049523"/>
            <a:ext cx="2975451" cy="241755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11201" b="11201"/>
          <a:stretch>
            <a:fillRect/>
          </a:stretch>
        </p:blipFill>
        <p:spPr>
          <a:xfrm>
            <a:off x="11155978" y="854865"/>
            <a:ext cx="5530298" cy="21456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9646" b="9646"/>
          <a:stretch>
            <a:fillRect/>
          </a:stretch>
        </p:blipFill>
        <p:spPr>
          <a:xfrm>
            <a:off x="11484814" y="3229136"/>
            <a:ext cx="4097762" cy="33071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80671" y="6536282"/>
            <a:ext cx="4188532" cy="349044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768546" y="6903272"/>
            <a:ext cx="5142867" cy="28800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0796" y="456877"/>
            <a:ext cx="9965181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600"/>
              </a:lnSpc>
            </a:pPr>
            <a:r>
              <a:rPr lang="en-US" sz="12000" spc="600">
                <a:solidFill>
                  <a:srgbClr val="EFEBE0"/>
                </a:solidFill>
                <a:latin typeface="Pluma"/>
              </a:rPr>
              <a:t>Monopolyo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2302" y="3057525"/>
            <a:ext cx="1264404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Playfair Display"/>
              </a:rPr>
              <a:t>Iisa ang seller marami ang buyer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2302" y="5607330"/>
            <a:ext cx="1264404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Playfair Display"/>
              </a:rPr>
              <a:t>Nakakatakda ng sariling presyo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302" y="4356100"/>
            <a:ext cx="1264404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Playfair Display"/>
              </a:rPr>
              <a:t>Produktong pangangailangan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302" y="6858280"/>
            <a:ext cx="12644040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5000"/>
              </a:lnSpc>
              <a:buFont typeface="Arial"/>
              <a:buChar char="•"/>
            </a:pPr>
            <a:r>
              <a:rPr lang="en-US" sz="5000">
                <a:solidFill>
                  <a:srgbClr val="EFEBE0"/>
                </a:solidFill>
                <a:latin typeface="Playfair Display"/>
              </a:rPr>
              <a:t>Hindi malaya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096596">
            <a:off x="378833" y="1076684"/>
            <a:ext cx="3190927" cy="1284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42729">
            <a:off x="14780180" y="4416319"/>
            <a:ext cx="3879010" cy="31226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372863" y="2155371"/>
            <a:ext cx="243071" cy="216609"/>
            <a:chOff x="0" y="0"/>
            <a:chExt cx="937655" cy="835575"/>
          </a:xfrm>
        </p:grpSpPr>
        <p:sp>
          <p:nvSpPr>
            <p:cNvPr id="5" name="Freeform 5"/>
            <p:cNvSpPr/>
            <p:nvPr/>
          </p:nvSpPr>
          <p:spPr>
            <a:xfrm>
              <a:off x="52904" y="0"/>
              <a:ext cx="831847" cy="835575"/>
            </a:xfrm>
            <a:custGeom>
              <a:avLst/>
              <a:gdLst/>
              <a:ahLst/>
              <a:cxnLst/>
              <a:rect l="l" t="t" r="r" b="b"/>
              <a:pathLst>
                <a:path w="831847" h="835575">
                  <a:moveTo>
                    <a:pt x="415923" y="0"/>
                  </a:moveTo>
                  <a:lnTo>
                    <a:pt x="415923" y="0"/>
                  </a:lnTo>
                  <a:cubicBezTo>
                    <a:pt x="645932" y="1029"/>
                    <a:pt x="831847" y="187777"/>
                    <a:pt x="831847" y="417787"/>
                  </a:cubicBezTo>
                  <a:cubicBezTo>
                    <a:pt x="831847" y="647798"/>
                    <a:pt x="645932" y="834546"/>
                    <a:pt x="415923" y="835575"/>
                  </a:cubicBezTo>
                  <a:cubicBezTo>
                    <a:pt x="185915" y="834546"/>
                    <a:pt x="0" y="647798"/>
                    <a:pt x="0" y="417787"/>
                  </a:cubicBezTo>
                  <a:cubicBezTo>
                    <a:pt x="0" y="187777"/>
                    <a:pt x="185915" y="1029"/>
                    <a:pt x="415923" y="0"/>
                  </a:cubicBezTo>
                  <a:close/>
                </a:path>
              </a:pathLst>
            </a:custGeom>
            <a:solidFill>
              <a:srgbClr val="26202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0138" y="4083021"/>
            <a:ext cx="265451" cy="2654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6202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40139" y="5495300"/>
            <a:ext cx="9052205" cy="45920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60469" y="307521"/>
            <a:ext cx="1608326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spc="240">
                <a:solidFill>
                  <a:srgbClr val="313B2F"/>
                </a:solidFill>
                <a:latin typeface="Pluma"/>
              </a:rPr>
              <a:t>Oligopolyo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7970" y="1799349"/>
            <a:ext cx="13223922" cy="177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  <a:spcBef>
                <a:spcPct val="0"/>
              </a:spcBef>
            </a:pPr>
            <a:r>
              <a:rPr lang="en-US" sz="5091">
                <a:solidFill>
                  <a:srgbClr val="313B2F"/>
                </a:solidFill>
                <a:latin typeface="Playfair Display"/>
              </a:rPr>
              <a:t>Kakaunti lang ang prodyuser na maaaring nagbibili ng parehong produkto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72863" y="3714125"/>
            <a:ext cx="13386756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313B2F"/>
                </a:solidFill>
                <a:latin typeface="Playfair Display"/>
              </a:rPr>
              <a:t>Maaaring direktang diktahan o baguhin ang presyo ng produkto at serbisyo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2488160" y="7200275"/>
            <a:ext cx="5573618" cy="654756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46878" y="4151984"/>
            <a:ext cx="4635890" cy="56449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561980" y="-4379210"/>
            <a:ext cx="5146873" cy="6716963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5346878" y="9796903"/>
            <a:ext cx="5830547" cy="246870"/>
          </a:xfrm>
          <a:prstGeom prst="rect">
            <a:avLst/>
          </a:prstGeom>
          <a:solidFill>
            <a:srgbClr val="BEB6AE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86433" y="4944475"/>
            <a:ext cx="12532848" cy="40599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84892" y="737581"/>
            <a:ext cx="15508367" cy="160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8"/>
              </a:lnSpc>
              <a:spcBef>
                <a:spcPct val="0"/>
              </a:spcBef>
            </a:pPr>
            <a:r>
              <a:rPr lang="en-US" sz="11998">
                <a:solidFill>
                  <a:srgbClr val="FFFFFF"/>
                </a:solidFill>
                <a:latin typeface="Pluma"/>
              </a:rPr>
              <a:t>Ganap na Kompetisyon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5582" y="2568294"/>
            <a:ext cx="16897588" cy="158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6099">
                <a:solidFill>
                  <a:srgbClr val="FFFFFF"/>
                </a:solidFill>
                <a:latin typeface="Pluma"/>
              </a:rPr>
              <a:t>Walang sinumang nagtitinda at mamimili </a:t>
            </a:r>
          </a:p>
          <a:p>
            <a:pPr algn="ctr">
              <a:lnSpc>
                <a:spcPts val="609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Pluma"/>
              </a:rPr>
              <a:t>ang maaaring magkontrol sa presyo ng kalakal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4032" y="-344285"/>
            <a:ext cx="4643553" cy="44403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82462">
            <a:off x="13976532" y="6769482"/>
            <a:ext cx="5086294" cy="41198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9100" y="5515048"/>
            <a:ext cx="5657357" cy="461222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11538" y="5515048"/>
            <a:ext cx="5664925" cy="424869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63286" y="887856"/>
            <a:ext cx="13056394" cy="9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Pluma"/>
              </a:rPr>
              <a:t>Monopolistikong Kompetisyon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6661" y="2220657"/>
            <a:ext cx="13056394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layfair Display"/>
              </a:rPr>
              <a:t>Maraming kalahok na bahay-kalakal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6661" y="3597348"/>
            <a:ext cx="13056394" cy="191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Playfair Display"/>
              </a:rPr>
              <a:t>Marami ring mamimili subalit mas </a:t>
            </a:r>
          </a:p>
          <a:p>
            <a:pPr algn="ctr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Playfair Display"/>
              </a:rPr>
              <a:t>mataas ang kapangyarihan sa pamilihan </a:t>
            </a:r>
          </a:p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layfair Display"/>
              </a:rPr>
              <a:t>sa bahay- kalakal kaysa mamimili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6593" y="2012365"/>
            <a:ext cx="14463634" cy="390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5"/>
              </a:lnSpc>
            </a:pPr>
            <a:r>
              <a:rPr lang="en-US" sz="18106">
                <a:solidFill>
                  <a:srgbClr val="EFEBE0"/>
                </a:solidFill>
                <a:latin typeface="Ahsing"/>
              </a:rPr>
              <a:t>salamat sa pakikinig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44689" y="-2925904"/>
            <a:ext cx="3647983" cy="444198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3775391" y="1516084"/>
            <a:ext cx="5210503" cy="340003"/>
          </a:xfrm>
          <a:prstGeom prst="rect">
            <a:avLst/>
          </a:prstGeom>
          <a:solidFill>
            <a:srgbClr val="BEB6AE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111780" y="-3695140"/>
            <a:ext cx="5573618" cy="6547569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0" y="8218937"/>
            <a:ext cx="18288000" cy="2068063"/>
          </a:xfrm>
          <a:prstGeom prst="rect">
            <a:avLst/>
          </a:prstGeom>
          <a:solidFill>
            <a:srgbClr val="C9C0A8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52980" y="6886612"/>
            <a:ext cx="3537707" cy="21580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475" y="4065483"/>
            <a:ext cx="3697670" cy="578891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19742" y="4587797"/>
            <a:ext cx="3344292" cy="52666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03378" y="7261250"/>
            <a:ext cx="4259793" cy="259314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111</Words>
  <Application>Microsoft Office PowerPoint</Application>
  <PresentationFormat>Custom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Arial</vt:lpstr>
      <vt:lpstr>Glacial Indifference</vt:lpstr>
      <vt:lpstr>Pluma</vt:lpstr>
      <vt:lpstr>Alice</vt:lpstr>
      <vt:lpstr>Ahsing</vt:lpstr>
      <vt:lpstr>Playfair Display</vt:lpstr>
      <vt:lpstr>Alegreya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Green and Beige Vintage Illustration History Report Presentation</dc:title>
  <dc:creator>Jazmine Protacio</dc:creator>
  <cp:lastModifiedBy>Enrico Protacio</cp:lastModifiedBy>
  <cp:revision>2</cp:revision>
  <dcterms:created xsi:type="dcterms:W3CDTF">2006-08-16T00:00:00Z</dcterms:created>
  <dcterms:modified xsi:type="dcterms:W3CDTF">2023-03-02T11:05:42Z</dcterms:modified>
  <dc:identifier>DAFcAy3gxzc</dc:identifier>
</cp:coreProperties>
</file>